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8"/>
  </p:notesMasterIdLst>
  <p:sldIdLst>
    <p:sldId id="256" r:id="rId2"/>
    <p:sldId id="259" r:id="rId3"/>
    <p:sldId id="260" r:id="rId4"/>
    <p:sldId id="261" r:id="rId5"/>
    <p:sldId id="262" r:id="rId6"/>
    <p:sldId id="263" r:id="rId7"/>
    <p:sldId id="283" r:id="rId8"/>
    <p:sldId id="280" r:id="rId9"/>
    <p:sldId id="284" r:id="rId10"/>
    <p:sldId id="28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6" r:id="rId21"/>
    <p:sldId id="277" r:id="rId22"/>
    <p:sldId id="278" r:id="rId23"/>
    <p:sldId id="279" r:id="rId24"/>
    <p:sldId id="273" r:id="rId25"/>
    <p:sldId id="274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808F93B-C2F4-C817-6639-AF87E0EB3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9771AC-0A3C-1CD2-FA65-873786C8AD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147BB35-2632-061A-4499-CB7EF214F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7264391-4AC8-AAB4-532A-AE69A694E1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8BFD01-F0ED-2AE6-1AFF-7A624927B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pitchFamily="2" charset="2"/>
              <a:buChar char="n"/>
            </a:pPr>
            <a:r>
              <a:rPr lang="en-US" altLang="en-US" sz="1600" i="1">
                <a:latin typeface="Times New Roman" panose="02020603050405020304" pitchFamily="18" charset="0"/>
              </a:rPr>
              <a:t>electrochemical corrosion requires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1600" i="1">
                <a:latin typeface="Times New Roman" panose="02020603050405020304" pitchFamily="18" charset="0"/>
              </a:rPr>
              <a:t>2 dissimilar metals (anode and cathode)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1600" i="1">
                <a:latin typeface="Times New Roman" panose="02020603050405020304" pitchFamily="18" charset="0"/>
              </a:rPr>
              <a:t>electrolyte (solution that can support the flow of electrons)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1600" i="1">
                <a:latin typeface="Times New Roman" panose="02020603050405020304" pitchFamily="18" charset="0"/>
              </a:rPr>
              <a:t>conductor (metallic pathway for electrons to flow between metals)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1600" i="1">
                <a:latin typeface="Times New Roman" panose="02020603050405020304" pitchFamily="18" charset="0"/>
              </a:rPr>
              <a:t>potential is measured in emf series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galvanic series is practical listing of emf potentials in less idealized conditions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intergranular corrosion at boundaries, different potential for different structures e.g. pearlite is part carbide and part alpha iron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oxidation reduction of iron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salt draw moisture to the surface, chlorides react with rust making is flake off faster and exposing more iron for the oxidation reaction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FCD25EE-DED5-171E-1B2D-21312DDA2B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A193DCD-DC11-9A24-A453-73CDF8C82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Char char="n"/>
            </a:pPr>
            <a:r>
              <a:rPr lang="en-US" altLang="en-US"/>
              <a:t>Aluminum - Steel corrosion is a galvanic reaction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Pitting - isolated breakdown of coating system, break in film is anode and the rest is a cathode (oxidation concentration cell)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example of pitting of a bridge flange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Crevice Corrosion is caused by the formation of an oxidation concentration cell.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contaminants in the air accelerate corrosion, sulfur and acid rain participate in reactions</a:t>
            </a:r>
          </a:p>
          <a:p>
            <a:pPr>
              <a:buFont typeface="Monotype Sorts" pitchFamily="2" charset="2"/>
              <a:buChar char="n"/>
            </a:pPr>
            <a:r>
              <a:rPr lang="en-US" altLang="en-US"/>
              <a:t>Steel Structure Painting Council (oil base life prediction for coatings)</a:t>
            </a:r>
          </a:p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D317E79-A6F4-C8AA-1EA2-2E2E267B44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22AB0D-AF9C-1619-C012-36140DD249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5F03FA9-F56F-26B4-D6E9-14EEBA92CB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3D06B25-7A72-C9B9-D949-E1E358232D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36C349D-D4B0-3F63-DF55-BD1C4A2A5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6C05943-0C99-2FB4-465B-5EC09F978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DE7CA3-F0C6-A61A-E97E-A1B2941F00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753AC8-CBE3-0F8D-0E2F-7ADF3223CB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Corrosion and passivation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288C65-911C-BEFE-7A4A-3068C0E0B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  <a:p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425FB3-2ABB-241C-71E1-96806BE10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2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>
            <a:extLst>
              <a:ext uri="{FF2B5EF4-FFF2-40B4-BE49-F238E27FC236}">
                <a16:creationId xmlns:a16="http://schemas.microsoft.com/office/drawing/2014/main" id="{256DFF3F-C663-00B9-0E90-34DF1526E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5275"/>
            <a:ext cx="79248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AB1842D-7DA7-72D2-4FA7-84A99A49B0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Corrosion potential calculation</a:t>
            </a:r>
          </a:p>
        </p:txBody>
      </p:sp>
      <p:sp>
        <p:nvSpPr>
          <p:cNvPr id="1843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7F60CF2-D469-9574-B744-A53FF840D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Reduction Reaction must have higher potential than the oxidation reaction or they will not form a cathodic cell</a:t>
            </a:r>
          </a:p>
        </p:txBody>
      </p:sp>
      <p:graphicFrame>
        <p:nvGraphicFramePr>
          <p:cNvPr id="1843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B826818-F47C-5684-2F72-88E5D1179683}"/>
              </a:ext>
            </a:extLst>
          </p:cNvPr>
          <p:cNvGraphicFramePr>
            <a:graphicFrameLocks/>
          </p:cNvGraphicFramePr>
          <p:nvPr/>
        </p:nvGraphicFramePr>
        <p:xfrm>
          <a:off x="3354388" y="3536950"/>
          <a:ext cx="28178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49360" imgH="774360" progId="Equation.2">
                  <p:embed/>
                </p:oleObj>
              </mc:Choice>
              <mc:Fallback>
                <p:oleObj name="Equation" r:id="rId2" imgW="3249360" imgH="774360" progId="Equation.2">
                  <p:embed/>
                  <p:pic>
                    <p:nvPicPr>
                      <p:cNvPr id="1843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B826818-F47C-5684-2F72-88E5D117968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3536950"/>
                        <a:ext cx="28178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5">
            <a:extLst>
              <a:ext uri="{FF2B5EF4-FFF2-40B4-BE49-F238E27FC236}">
                <a16:creationId xmlns:a16="http://schemas.microsoft.com/office/drawing/2014/main" id="{B87B892F-C81F-365D-BFCB-6B32F0596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8589" y="3506789"/>
            <a:ext cx="19018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-0.440 V</a:t>
            </a:r>
          </a:p>
        </p:txBody>
      </p:sp>
      <p:graphicFrame>
        <p:nvGraphicFramePr>
          <p:cNvPr id="18438" name="Object 6">
            <a:hlinkClick r:id="" action="ppaction://ole?verb=0"/>
            <a:extLst>
              <a:ext uri="{FF2B5EF4-FFF2-40B4-BE49-F238E27FC236}">
                <a16:creationId xmlns:a16="http://schemas.microsoft.com/office/drawing/2014/main" id="{E8247523-8910-5D99-A101-80A2EEA95FDE}"/>
              </a:ext>
            </a:extLst>
          </p:cNvPr>
          <p:cNvGraphicFramePr>
            <a:graphicFrameLocks/>
          </p:cNvGraphicFramePr>
          <p:nvPr/>
        </p:nvGraphicFramePr>
        <p:xfrm>
          <a:off x="3430588" y="4222750"/>
          <a:ext cx="281781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49360" imgH="774360" progId="Equation.2">
                  <p:embed/>
                </p:oleObj>
              </mc:Choice>
              <mc:Fallback>
                <p:oleObj name="Equation" r:id="rId4" imgW="3249360" imgH="774360" progId="Equation.2">
                  <p:embed/>
                  <p:pic>
                    <p:nvPicPr>
                      <p:cNvPr id="18438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E8247523-8910-5D99-A101-80A2EEA95FD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0588" y="4222750"/>
                        <a:ext cx="281781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>
            <a:extLst>
              <a:ext uri="{FF2B5EF4-FFF2-40B4-BE49-F238E27FC236}">
                <a16:creationId xmlns:a16="http://schemas.microsoft.com/office/drawing/2014/main" id="{1930422D-D019-CFA3-8CB8-F3A40B7CF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789" y="4192589"/>
            <a:ext cx="19018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-0.763 V</a:t>
            </a:r>
          </a:p>
        </p:txBody>
      </p:sp>
      <p:graphicFrame>
        <p:nvGraphicFramePr>
          <p:cNvPr id="18440" name="Object 8">
            <a:hlinkClick r:id="" action="ppaction://ole?verb=0"/>
            <a:extLst>
              <a:ext uri="{FF2B5EF4-FFF2-40B4-BE49-F238E27FC236}">
                <a16:creationId xmlns:a16="http://schemas.microsoft.com/office/drawing/2014/main" id="{2E96F1FF-DF19-9658-D97D-D9EA66E4A4B0}"/>
              </a:ext>
            </a:extLst>
          </p:cNvPr>
          <p:cNvGraphicFramePr>
            <a:graphicFrameLocks/>
          </p:cNvGraphicFramePr>
          <p:nvPr/>
        </p:nvGraphicFramePr>
        <p:xfrm>
          <a:off x="2593976" y="5294313"/>
          <a:ext cx="47720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665680" imgH="649080" progId="Equation.2">
                  <p:embed/>
                </p:oleObj>
              </mc:Choice>
              <mc:Fallback>
                <p:oleObj name="Equation" r:id="rId6" imgW="5665680" imgH="649080" progId="Equation.2">
                  <p:embed/>
                  <p:pic>
                    <p:nvPicPr>
                      <p:cNvPr id="18440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E96F1FF-DF19-9658-D97D-D9EA66E4A4B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6" y="5294313"/>
                        <a:ext cx="47720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9">
            <a:extLst>
              <a:ext uri="{FF2B5EF4-FFF2-40B4-BE49-F238E27FC236}">
                <a16:creationId xmlns:a16="http://schemas.microsoft.com/office/drawing/2014/main" id="{2316DFCF-D0CC-E70E-946F-94A7F2AF5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9" y="5106988"/>
            <a:ext cx="2892425" cy="64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Relative measure of corrosion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705D7FC-65FA-0F14-5B65-99C003F02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Acceleration of Corrosion</a:t>
            </a:r>
          </a:p>
        </p:txBody>
      </p:sp>
      <p:sp>
        <p:nvSpPr>
          <p:cNvPr id="194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E46F29F-99E1-8411-39F3-940FC1808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Physical Characteristics</a:t>
            </a:r>
          </a:p>
          <a:p>
            <a:pPr lvl="1"/>
            <a:r>
              <a:rPr lang="en-US" altLang="en-US"/>
              <a:t>exposed area (less, increases corrosion rate)</a:t>
            </a:r>
          </a:p>
          <a:p>
            <a:pPr lvl="1"/>
            <a:r>
              <a:rPr lang="en-US" altLang="en-US"/>
              <a:t>time of exposure (more time, more corrosion)</a:t>
            </a:r>
          </a:p>
          <a:p>
            <a:r>
              <a:rPr lang="en-US" altLang="en-US"/>
              <a:t>Environmental Characteristics</a:t>
            </a:r>
          </a:p>
          <a:p>
            <a:pPr lvl="1"/>
            <a:r>
              <a:rPr lang="en-US" altLang="en-US"/>
              <a:t>acidic environment</a:t>
            </a:r>
          </a:p>
          <a:p>
            <a:pPr lvl="1"/>
            <a:r>
              <a:rPr lang="en-US" altLang="en-US"/>
              <a:t>sulfur gas environment</a:t>
            </a:r>
          </a:p>
          <a:p>
            <a:pPr lvl="1"/>
            <a:r>
              <a:rPr lang="en-US" altLang="en-US"/>
              <a:t>temperature (high temps, more corrosion)</a:t>
            </a:r>
          </a:p>
          <a:p>
            <a:pPr lvl="1"/>
            <a:r>
              <a:rPr lang="en-US" altLang="en-US"/>
              <a:t>moisture (oxygenated moisture)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933D70C-3A66-8E0D-0BA7-A9CBC1D26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Passivation</a:t>
            </a:r>
          </a:p>
        </p:txBody>
      </p:sp>
      <p:sp>
        <p:nvSpPr>
          <p:cNvPr id="2048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6A8DE3-50B7-2396-4912-CF64C130E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A protective film in oxidizing atmospheres</a:t>
            </a:r>
          </a:p>
          <a:p>
            <a:pPr lvl="1"/>
            <a:r>
              <a:rPr lang="en-US" altLang="en-US"/>
              <a:t>chromium,nickel, titanium, aluminum</a:t>
            </a:r>
          </a:p>
          <a:p>
            <a:r>
              <a:rPr lang="en-US" altLang="en-US"/>
              <a:t>Metal oxide layer adheres to parent metal</a:t>
            </a:r>
          </a:p>
          <a:p>
            <a:pPr lvl="1"/>
            <a:r>
              <a:rPr lang="en-US" altLang="en-US"/>
              <a:t>barrier against further damage</a:t>
            </a:r>
          </a:p>
          <a:p>
            <a:pPr lvl="1"/>
            <a:r>
              <a:rPr lang="en-US" altLang="en-US"/>
              <a:t>self-healing if scratched</a:t>
            </a:r>
          </a:p>
          <a:p>
            <a:r>
              <a:rPr lang="en-US" altLang="en-US"/>
              <a:t>Sensitive to environmental conditions</a:t>
            </a:r>
          </a:p>
          <a:p>
            <a:pPr lvl="1"/>
            <a:r>
              <a:rPr lang="en-US" altLang="en-US"/>
              <a:t>passivated metal may have high corrosion rates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9C689EC-4122-2ACA-786E-F03C5DD89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150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05B3AE1-8CB8-6E2F-FE56-D52E7D422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Uniform corrosion of a single metal</a:t>
            </a:r>
          </a:p>
          <a:p>
            <a:pPr lvl="1"/>
            <a:r>
              <a:rPr lang="en-US" altLang="en-US"/>
              <a:t>usually an electrochemical reaction at granular level</a:t>
            </a:r>
          </a:p>
          <a:p>
            <a:pPr lvl="1"/>
            <a:r>
              <a:rPr lang="en-US" altLang="en-US"/>
              <a:t>relatively slow and predictable</a:t>
            </a:r>
          </a:p>
          <a:p>
            <a:pPr lvl="1"/>
            <a:r>
              <a:rPr lang="en-US" altLang="en-US"/>
              <a:t>rusting of exposed steel, tarnished silver</a:t>
            </a:r>
          </a:p>
          <a:p>
            <a:pPr lvl="1"/>
            <a:r>
              <a:rPr lang="en-US" altLang="en-US"/>
              <a:t>easily corrected with coatings and regular maintenance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B3D491F-17D4-D792-13A4-9B5310FBE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253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B0E16F1-8C0A-D588-2D91-0F21E5BA7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Galvanic Corrosion</a:t>
            </a:r>
          </a:p>
          <a:p>
            <a:pPr lvl="1"/>
            <a:r>
              <a:rPr lang="en-US" altLang="en-US"/>
              <a:t>2 dissimilar metals, electrolyte, electrical connection and oxygen</a:t>
            </a:r>
          </a:p>
          <a:p>
            <a:r>
              <a:rPr lang="en-US" altLang="en-US"/>
              <a:t>Pitting Corrosion</a:t>
            </a:r>
          </a:p>
          <a:p>
            <a:pPr lvl="1"/>
            <a:r>
              <a:rPr lang="en-US" altLang="en-US"/>
              <a:t>Localized corrosion forming holes or indentations</a:t>
            </a:r>
          </a:p>
          <a:p>
            <a:pPr lvl="1"/>
            <a:r>
              <a:rPr lang="en-US" altLang="en-US"/>
              <a:t>Difficult to initially detect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254E601-A57D-39B8-80F9-9584E1CCE3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35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F0924BD-1628-54E6-2332-9307D9CEC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Crevice Corrosion</a:t>
            </a:r>
          </a:p>
          <a:p>
            <a:pPr lvl="1"/>
            <a:r>
              <a:rPr lang="en-US" altLang="en-US"/>
              <a:t>narrow crevice filled with ionized solution</a:t>
            </a:r>
          </a:p>
          <a:p>
            <a:pPr lvl="1"/>
            <a:r>
              <a:rPr lang="en-US" altLang="en-US"/>
              <a:t>Oxygen-rich on the outside, oxygen-poor on the inside</a:t>
            </a:r>
          </a:p>
          <a:p>
            <a:pPr lvl="1"/>
            <a:r>
              <a:rPr lang="en-US" altLang="en-US"/>
              <a:t>metals oxidize with salt anions  FeCl</a:t>
            </a:r>
            <a:r>
              <a:rPr lang="en-US" altLang="en-US" baseline="-25000"/>
              <a:t>2</a:t>
            </a:r>
            <a:r>
              <a:rPr lang="en-US" altLang="en-US"/>
              <a:t> and pH rises in cathodic zone</a:t>
            </a:r>
          </a:p>
          <a:p>
            <a:pPr lvl="1"/>
            <a:r>
              <a:rPr lang="en-US" altLang="en-US"/>
              <a:t>H</a:t>
            </a:r>
            <a:r>
              <a:rPr lang="en-US" altLang="en-US" baseline="30000"/>
              <a:t>+</a:t>
            </a:r>
            <a:r>
              <a:rPr lang="en-US" altLang="en-US"/>
              <a:t> may destroy passivity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06F334C-786F-4907-E3BC-AFB6196C2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457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9ED78BB-E87A-C43C-0645-5612E2773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Intergranular Corrosion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corrosion along grain boundaries at microscopic level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stainless steels and heat treated high-strength steels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carbides precipitate along grain boundaries leaving these areas with no alloyed Chromium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Welds can have this same depletion effect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354406F-1677-6D0F-9BAD-8C7CB0281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560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8B8274F-65D3-7C71-91F1-702E9BA22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Cavitation and Erosion in Pipe</a:t>
            </a:r>
          </a:p>
          <a:p>
            <a:pPr lvl="1"/>
            <a:r>
              <a:rPr lang="en-US" altLang="en-US"/>
              <a:t>particulate matter</a:t>
            </a:r>
          </a:p>
          <a:p>
            <a:pPr lvl="1"/>
            <a:r>
              <a:rPr lang="en-US" altLang="en-US"/>
              <a:t>turbulent flow</a:t>
            </a:r>
          </a:p>
          <a:p>
            <a:pPr lvl="1"/>
            <a:r>
              <a:rPr lang="en-US" altLang="en-US"/>
              <a:t>abrades away the corrosion product </a:t>
            </a:r>
          </a:p>
          <a:p>
            <a:pPr lvl="1"/>
            <a:r>
              <a:rPr lang="en-US" altLang="en-US"/>
              <a:t>abrasion of zinc coatings 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5628E11-4690-9527-717B-4152C321B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Forms of Corrosion</a:t>
            </a:r>
          </a:p>
        </p:txBody>
      </p:sp>
      <p:sp>
        <p:nvSpPr>
          <p:cNvPr id="2662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F90FEAC-C624-07AA-4CD0-774ED7AA2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Stress Corrosion Cracking</a:t>
            </a:r>
          </a:p>
          <a:p>
            <a:pPr lvl="1"/>
            <a:r>
              <a:rPr lang="en-US" altLang="en-US"/>
              <a:t>tensile stress and corrosive environments</a:t>
            </a:r>
          </a:p>
          <a:p>
            <a:pPr lvl="1"/>
            <a:r>
              <a:rPr lang="en-US" altLang="en-US"/>
              <a:t>cracks are initiated at corrosion areas</a:t>
            </a:r>
          </a:p>
          <a:p>
            <a:pPr lvl="1"/>
            <a:r>
              <a:rPr lang="en-US" altLang="en-US"/>
              <a:t>tensile stresses propagate the crack</a:t>
            </a:r>
          </a:p>
          <a:p>
            <a:pPr lvl="1"/>
            <a:r>
              <a:rPr lang="en-US" altLang="en-US"/>
              <a:t>corrosion further deteriorate crack</a:t>
            </a:r>
          </a:p>
          <a:p>
            <a:pPr lvl="1"/>
            <a:r>
              <a:rPr lang="en-US" altLang="en-US"/>
              <a:t>etc.....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073A01C-F0EB-8D5D-AB0D-018A29BEE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Metal Corrosion</a:t>
            </a:r>
          </a:p>
        </p:txBody>
      </p:sp>
      <p:sp>
        <p:nvSpPr>
          <p:cNvPr id="512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6430AF4-84DE-7266-E157-0E98E62E2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67000" y="1828800"/>
            <a:ext cx="7753350" cy="4495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“the destruction of a material by chemical or electrochemical reaction to its environment”</a:t>
            </a:r>
          </a:p>
          <a:p>
            <a:r>
              <a:rPr lang="en-US" altLang="en-US"/>
              <a:t>typically a transfer of electrons from one metal to another through an Oxidation-Reduction Reaction.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32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7E220A61-11F7-B0B5-13BD-943A85201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4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895600"/>
            <a:ext cx="3860800" cy="3284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Rectangle 3">
            <a:extLst>
              <a:ext uri="{FF2B5EF4-FFF2-40B4-BE49-F238E27FC236}">
                <a16:creationId xmlns:a16="http://schemas.microsoft.com/office/drawing/2014/main" id="{36EAC685-F255-9F30-AA1D-ECC5A1844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762000"/>
          </a:xfrm>
        </p:spPr>
        <p:txBody>
          <a:bodyPr/>
          <a:lstStyle/>
          <a:p>
            <a:r>
              <a:rPr lang="en-US" altLang="en-US"/>
              <a:t>Reinforcement Corrosion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CA3D7772-E981-F4CC-063F-89A0658BB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4" y="1066800"/>
            <a:ext cx="2962275" cy="510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3F14F230-8031-FDCB-3EFF-B74CB71EA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863" y="1095376"/>
            <a:ext cx="4572000" cy="3357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97A07EA-02F7-0CE1-DFE0-15351D8E1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Corrosion Products</a:t>
            </a:r>
          </a:p>
        </p:txBody>
      </p:sp>
      <p:sp>
        <p:nvSpPr>
          <p:cNvPr id="3481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239B2FE-EC53-4E04-19E2-41028590BF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Fe + 2OH = Fe(OH)</a:t>
            </a:r>
            <a:r>
              <a:rPr lang="en-US" altLang="en-US" baseline="-25000"/>
              <a:t>2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Oxidation of Fe(OH)</a:t>
            </a:r>
            <a:r>
              <a:rPr lang="en-US" altLang="en-US" baseline="-25000"/>
              <a:t>2</a:t>
            </a:r>
            <a:endParaRPr lang="en-US" altLang="en-US"/>
          </a:p>
          <a:p>
            <a:r>
              <a:rPr lang="en-US" altLang="en-US"/>
              <a:t>Fe(OH)</a:t>
            </a:r>
            <a:r>
              <a:rPr lang="en-US" altLang="en-US" baseline="-25000"/>
              <a:t>3</a:t>
            </a:r>
            <a:r>
              <a:rPr lang="en-US" altLang="en-US"/>
              <a:t> (rust)</a:t>
            </a:r>
          </a:p>
        </p:txBody>
      </p:sp>
      <p:sp>
        <p:nvSpPr>
          <p:cNvPr id="34820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C94478E-B272-75EE-8B97-72D0129C4F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Passivity barrier breaks down</a:t>
            </a:r>
          </a:p>
          <a:p>
            <a:r>
              <a:rPr lang="en-US" altLang="en-US"/>
              <a:t>Presence of Oxygen</a:t>
            </a:r>
          </a:p>
          <a:p>
            <a:r>
              <a:rPr lang="en-US" altLang="en-US"/>
              <a:t>Moisture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9841538E-9D93-C4BB-85E0-7885A91D8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8305800" cy="1295400"/>
          </a:xfrm>
        </p:spPr>
        <p:txBody>
          <a:bodyPr/>
          <a:lstStyle/>
          <a:p>
            <a:r>
              <a:rPr lang="en-US" altLang="en-US" sz="3600"/>
              <a:t>Corrosion of Metals in Concrete</a:t>
            </a:r>
            <a:br>
              <a:rPr lang="en-US" altLang="en-US" sz="3600"/>
            </a:br>
            <a:r>
              <a:rPr lang="en-US" altLang="en-US" sz="3600"/>
              <a:t>Reinforcing Steel &amp; Prestressing Steel</a:t>
            </a:r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6938C72-2FEC-D58F-B235-79F04A39B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2133600"/>
            <a:ext cx="8008938" cy="4038600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en-US" altLang="en-US"/>
              <a:t>Concrete is Normally Highly Alkaline</a:t>
            </a:r>
          </a:p>
          <a:p>
            <a:pPr lvl="1">
              <a:lnSpc>
                <a:spcPct val="105000"/>
              </a:lnSpc>
            </a:pPr>
            <a:r>
              <a:rPr lang="en-US" altLang="en-US"/>
              <a:t>Protects Steel from Rusting if Properly Embedded</a:t>
            </a:r>
          </a:p>
          <a:p>
            <a:pPr>
              <a:lnSpc>
                <a:spcPct val="105000"/>
              </a:lnSpc>
            </a:pPr>
            <a:r>
              <a:rPr lang="en-US" altLang="en-US"/>
              <a:t>If Corrosion Occurs, the Reaction Products are 	Greater in Volume Than the Original Steel</a:t>
            </a:r>
          </a:p>
          <a:p>
            <a:pPr>
              <a:lnSpc>
                <a:spcPct val="105000"/>
              </a:lnSpc>
            </a:pPr>
            <a:r>
              <a:rPr lang="en-US" altLang="en-US"/>
              <a:t>Corrosion Initiation and Rate Depends On</a:t>
            </a:r>
          </a:p>
          <a:p>
            <a:pPr lvl="1">
              <a:lnSpc>
                <a:spcPct val="105000"/>
              </a:lnSpc>
            </a:pPr>
            <a:r>
              <a:rPr lang="en-US" altLang="en-US"/>
              <a:t>Amount of Concrete Cover, Quality of Concrete</a:t>
            </a:r>
          </a:p>
          <a:p>
            <a:pPr lvl="1">
              <a:lnSpc>
                <a:spcPct val="105000"/>
              </a:lnSpc>
            </a:pPr>
            <a:r>
              <a:rPr lang="en-US" altLang="en-US"/>
              <a:t>Details of Construction, &amp; Exposure to Chlorides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>
            <a:extLst>
              <a:ext uri="{FF2B5EF4-FFF2-40B4-BE49-F238E27FC236}">
                <a16:creationId xmlns:a16="http://schemas.microsoft.com/office/drawing/2014/main" id="{CD97E847-DE00-95B4-6FA8-E22043697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9388"/>
            <a:ext cx="9144000" cy="609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2F10C50-0D80-1886-C7DC-5AAF15F037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Avoiding Corrosive Situations</a:t>
            </a:r>
          </a:p>
        </p:txBody>
      </p:sp>
      <p:sp>
        <p:nvSpPr>
          <p:cNvPr id="276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FCF625F-32B4-861C-E195-C41579329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Choose couple metals close on the galvanic series</a:t>
            </a:r>
          </a:p>
          <a:p>
            <a:r>
              <a:rPr lang="en-US" altLang="en-US"/>
              <a:t>Use large anode, and small cathode areas</a:t>
            </a:r>
          </a:p>
          <a:p>
            <a:r>
              <a:rPr lang="en-US" altLang="en-US"/>
              <a:t>Electrically insulate dissimilar metals</a:t>
            </a:r>
          </a:p>
          <a:p>
            <a:r>
              <a:rPr lang="en-US" altLang="en-US"/>
              <a:t>Connect a more anodic metal to the system</a:t>
            </a:r>
          </a:p>
          <a:p>
            <a:r>
              <a:rPr lang="en-US" altLang="en-US"/>
              <a:t>Avoid turbulent flow and impingements in pipe systems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3DA0AEA-9EFB-B523-3608-D51B9B86C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Examples of Corrosion in CE</a:t>
            </a:r>
          </a:p>
        </p:txBody>
      </p:sp>
      <p:sp>
        <p:nvSpPr>
          <p:cNvPr id="2867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6236368-564A-EB99-A9C5-810DA4F4CF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Steel strapping or iron nails with copper pipe is ok, but they may rust with time.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Never use Copper strapping or attachments with steel pipe, steel pipe will corrode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893C2811-5902-9FAE-17B5-41BA25E6B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4692650"/>
            <a:ext cx="3606800" cy="177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D58E4137-D336-83B1-1C97-B4578AB6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750" y="4273550"/>
            <a:ext cx="139700" cy="596900"/>
          </a:xfrm>
          <a:prstGeom prst="rect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FAEAF5CE-06F3-468A-884B-17665BCF6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7950" y="4273550"/>
            <a:ext cx="139700" cy="596900"/>
          </a:xfrm>
          <a:prstGeom prst="rect">
            <a:avLst/>
          </a:prstGeom>
          <a:pattFill prst="solidDmnd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48858C61-E78F-3C9F-64ED-6A19DE472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4197350"/>
            <a:ext cx="35687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A403AA8D-8673-D0AD-D248-BD559D40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3587750"/>
            <a:ext cx="3568700" cy="596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B0D4169F-48F7-A99B-EA1D-867C6B0F1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0" y="3511550"/>
            <a:ext cx="3568700" cy="63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8E64D8D2-6686-DCDA-3BA7-4B77ACC79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9" y="5183188"/>
            <a:ext cx="28162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i="1">
                <a:latin typeface="Arial" panose="020B0604020202020204" pitchFamily="34" charset="0"/>
              </a:rPr>
              <a:t>condensation on the bottom of cold water pipe</a:t>
            </a: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E54CAE2F-3CA3-350D-D91D-4F054B2A55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8768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3A87B39-D057-C16E-8EC0-5BD1403DB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Corrosion Prevention</a:t>
            </a:r>
          </a:p>
        </p:txBody>
      </p:sp>
      <p:sp>
        <p:nvSpPr>
          <p:cNvPr id="3072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07F13300-40A3-24D5-D346-F702715FE9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33600" y="1828800"/>
            <a:ext cx="4191000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Coatings</a:t>
            </a:r>
          </a:p>
          <a:p>
            <a:pPr lvl="1"/>
            <a:r>
              <a:rPr lang="en-US" altLang="en-US"/>
              <a:t>Barrier films</a:t>
            </a:r>
          </a:p>
          <a:p>
            <a:pPr lvl="1"/>
            <a:r>
              <a:rPr lang="en-US" altLang="en-US"/>
              <a:t>Inhibitive Pigments</a:t>
            </a:r>
          </a:p>
          <a:p>
            <a:pPr lvl="1"/>
            <a:r>
              <a:rPr lang="en-US" altLang="en-US"/>
              <a:t>Sacrificial treatments</a:t>
            </a:r>
          </a:p>
          <a:p>
            <a:pPr lvl="1"/>
            <a:r>
              <a:rPr lang="en-US" altLang="en-US"/>
              <a:t>Paint</a:t>
            </a:r>
          </a:p>
        </p:txBody>
      </p:sp>
      <p:sp>
        <p:nvSpPr>
          <p:cNvPr id="30724" name="Rectangle 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CBC06DA-945C-ACFE-2394-220B9E2E961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543676" y="1828800"/>
            <a:ext cx="4048125" cy="4191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Active Cathodic Protection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B48A296-36AF-114F-14EE-6903B8A52F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Oxidation - Reduction Reduction</a:t>
            </a:r>
          </a:p>
        </p:txBody>
      </p:sp>
      <p:sp>
        <p:nvSpPr>
          <p:cNvPr id="717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8F0CDA9-AFF9-C734-FF05-8B9514A661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Anodic metal gives up electrons (oxidation)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Cathodic metal accepts electrons (reduction)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r>
              <a:rPr lang="en-US" altLang="en-US"/>
              <a:t>Or gases accept electrons (reduction)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graphicFrame>
        <p:nvGraphicFramePr>
          <p:cNvPr id="717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60D1D39-7E1E-94AC-547E-316EA208254E}"/>
              </a:ext>
            </a:extLst>
          </p:cNvPr>
          <p:cNvGraphicFramePr>
            <a:graphicFrameLocks/>
          </p:cNvGraphicFramePr>
          <p:nvPr/>
        </p:nvGraphicFramePr>
        <p:xfrm>
          <a:off x="3582989" y="2546350"/>
          <a:ext cx="3240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49360" imgH="774360" progId="Equation.2">
                  <p:embed/>
                </p:oleObj>
              </mc:Choice>
              <mc:Fallback>
                <p:oleObj name="Equation" r:id="rId3" imgW="3249360" imgH="774360" progId="Equation.2">
                  <p:embed/>
                  <p:pic>
                    <p:nvPicPr>
                      <p:cNvPr id="717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60D1D39-7E1E-94AC-547E-316EA208254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9" y="2546350"/>
                        <a:ext cx="3240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408FC37A-EEB2-BFE8-90D5-0C7C53FF6021}"/>
              </a:ext>
            </a:extLst>
          </p:cNvPr>
          <p:cNvGraphicFramePr>
            <a:graphicFrameLocks/>
          </p:cNvGraphicFramePr>
          <p:nvPr/>
        </p:nvGraphicFramePr>
        <p:xfrm>
          <a:off x="3582989" y="3155950"/>
          <a:ext cx="3240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249360" imgH="774360" progId="Equation.2">
                  <p:embed/>
                </p:oleObj>
              </mc:Choice>
              <mc:Fallback>
                <p:oleObj name="Equation" r:id="rId5" imgW="3249360" imgH="774360" progId="Equation.2">
                  <p:embed/>
                  <p:pic>
                    <p:nvPicPr>
                      <p:cNvPr id="7173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08FC37A-EEB2-BFE8-90D5-0C7C53FF602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2989" y="3155950"/>
                        <a:ext cx="3240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7725C20D-7283-232C-F2CA-DA6488A86C1F}"/>
              </a:ext>
            </a:extLst>
          </p:cNvPr>
          <p:cNvGraphicFramePr>
            <a:graphicFrameLocks/>
          </p:cNvGraphicFramePr>
          <p:nvPr/>
        </p:nvGraphicFramePr>
        <p:xfrm>
          <a:off x="3506789" y="4070350"/>
          <a:ext cx="324008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49360" imgH="774360" progId="Equation.2">
                  <p:embed/>
                </p:oleObj>
              </mc:Choice>
              <mc:Fallback>
                <p:oleObj name="Equation" r:id="rId7" imgW="3249360" imgH="774360" progId="Equation.2">
                  <p:embed/>
                  <p:pic>
                    <p:nvPicPr>
                      <p:cNvPr id="7174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7725C20D-7283-232C-F2CA-DA6488A86C1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9" y="4070350"/>
                        <a:ext cx="324008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>
            <a:hlinkClick r:id="" action="ppaction://ole?verb=0"/>
            <a:extLst>
              <a:ext uri="{FF2B5EF4-FFF2-40B4-BE49-F238E27FC236}">
                <a16:creationId xmlns:a16="http://schemas.microsoft.com/office/drawing/2014/main" id="{63D607EC-DF01-3539-5697-7AAEDBF76F79}"/>
              </a:ext>
            </a:extLst>
          </p:cNvPr>
          <p:cNvGraphicFramePr>
            <a:graphicFrameLocks/>
          </p:cNvGraphicFramePr>
          <p:nvPr/>
        </p:nvGraphicFramePr>
        <p:xfrm>
          <a:off x="3508375" y="5216525"/>
          <a:ext cx="40894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098600" imgH="774360" progId="Equation.2">
                  <p:embed/>
                </p:oleObj>
              </mc:Choice>
              <mc:Fallback>
                <p:oleObj name="Equation" r:id="rId9" imgW="4098600" imgH="774360" progId="Equation.2">
                  <p:embed/>
                  <p:pic>
                    <p:nvPicPr>
                      <p:cNvPr id="7175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3D607EC-DF01-3539-5697-7AAEDBF76F7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375" y="5216525"/>
                        <a:ext cx="40894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4A98EAD-BE52-78F3-F0AB-6FB935BF0F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Corrosion Mechanism</a:t>
            </a:r>
          </a:p>
        </p:txBody>
      </p:sp>
      <p:sp>
        <p:nvSpPr>
          <p:cNvPr id="112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81E1ACC-00C1-6576-DD12-BB781BBD6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Cathodic cell</a:t>
            </a:r>
          </a:p>
          <a:p>
            <a:pPr lvl="1"/>
            <a:r>
              <a:rPr lang="en-US" altLang="en-US"/>
              <a:t>discussion of emf</a:t>
            </a:r>
          </a:p>
          <a:p>
            <a:r>
              <a:rPr lang="en-US" altLang="en-US"/>
              <a:t>galvanic series</a:t>
            </a:r>
          </a:p>
          <a:p>
            <a:r>
              <a:rPr lang="en-US" altLang="en-US"/>
              <a:t>intergranular corrosion</a:t>
            </a:r>
          </a:p>
          <a:p>
            <a:r>
              <a:rPr lang="en-US" altLang="en-US"/>
              <a:t>oxidation-reduction of iron</a:t>
            </a:r>
          </a:p>
          <a:p>
            <a:r>
              <a:rPr lang="en-US" altLang="en-US"/>
              <a:t>salt effects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A04AA51-9D83-19C5-F549-C4B401C96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Slides on Impact of Corrosion</a:t>
            </a:r>
          </a:p>
        </p:txBody>
      </p:sp>
      <p:sp>
        <p:nvSpPr>
          <p:cNvPr id="133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DAA57BC-5DAC-BD8A-9697-73ED6DB03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Aluminum corrosion</a:t>
            </a:r>
          </a:p>
          <a:p>
            <a:r>
              <a:rPr lang="en-US" altLang="en-US"/>
              <a:t>Pitting </a:t>
            </a:r>
          </a:p>
          <a:p>
            <a:r>
              <a:rPr lang="en-US" altLang="en-US"/>
              <a:t>Crevice corrosion</a:t>
            </a:r>
          </a:p>
          <a:p>
            <a:r>
              <a:rPr lang="en-US" altLang="en-US"/>
              <a:t>Contaminants</a:t>
            </a:r>
          </a:p>
          <a:p>
            <a:r>
              <a:rPr lang="en-US" altLang="en-US"/>
              <a:t>Environments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2F2B4-7397-BC2D-07E5-AA17644F06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Basics of Corrosion</a:t>
            </a:r>
          </a:p>
        </p:txBody>
      </p:sp>
      <p:sp>
        <p:nvSpPr>
          <p:cNvPr id="153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681F7FD-721E-8425-AA7A-7F8C939E5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r>
              <a:rPr lang="en-US" altLang="en-US"/>
              <a:t>EMF series is a numeric rating of potential under ideal conditions</a:t>
            </a:r>
          </a:p>
          <a:p>
            <a:r>
              <a:rPr lang="en-US" altLang="en-US"/>
              <a:t>Galvanic Series is a practical listing</a:t>
            </a:r>
          </a:p>
          <a:p>
            <a:r>
              <a:rPr lang="en-US" altLang="en-US"/>
              <a:t>Galvanic Protection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>
            <a:extLst>
              <a:ext uri="{FF2B5EF4-FFF2-40B4-BE49-F238E27FC236}">
                <a16:creationId xmlns:a16="http://schemas.microsoft.com/office/drawing/2014/main" id="{4A983692-DCE4-82DA-68B8-536B412C73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0"/>
            <a:ext cx="609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90" name="Rectangle 6">
            <a:extLst>
              <a:ext uri="{FF2B5EF4-FFF2-40B4-BE49-F238E27FC236}">
                <a16:creationId xmlns:a16="http://schemas.microsoft.com/office/drawing/2014/main" id="{DFD79916-2AA5-1E1E-EC3E-63E6A7D29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3048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>
            <a:extLst>
              <a:ext uri="{FF2B5EF4-FFF2-40B4-BE49-F238E27FC236}">
                <a16:creationId xmlns:a16="http://schemas.microsoft.com/office/drawing/2014/main" id="{24AC0229-4F9C-F6E3-630C-52219C2E5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93838"/>
            <a:ext cx="8305800" cy="46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00FF8B0-3254-3FFA-9154-18769DFA71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/>
              <a:t>Steel Corrosion</a:t>
            </a:r>
          </a:p>
        </p:txBody>
      </p:sp>
      <p:graphicFrame>
        <p:nvGraphicFramePr>
          <p:cNvPr id="17411" name="Object 3">
            <a:hlinkClick r:id="" action="ppaction://ole?verb=0"/>
            <a:extLst>
              <a:ext uri="{FF2B5EF4-FFF2-40B4-BE49-F238E27FC236}">
                <a16:creationId xmlns:a16="http://schemas.microsoft.com/office/drawing/2014/main" id="{83971FDE-7FEB-BD07-65C9-5FACAA36E010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897188" y="2816226"/>
          <a:ext cx="69516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43400" imgH="753840" progId="Equation.2">
                  <p:embed/>
                </p:oleObj>
              </mc:Choice>
              <mc:Fallback>
                <p:oleObj name="Equation" r:id="rId2" imgW="5243400" imgH="753840" progId="Equation.2">
                  <p:embed/>
                  <p:pic>
                    <p:nvPicPr>
                      <p:cNvPr id="17411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83971FDE-7FEB-BD07-65C9-5FACAA36E0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2816226"/>
                        <a:ext cx="6951662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453008B-941C-4834-7161-384CC3C0FBBD}"/>
              </a:ext>
            </a:extLst>
          </p:cNvPr>
          <p:cNvGraphicFramePr>
            <a:graphicFrameLocks/>
          </p:cNvGraphicFramePr>
          <p:nvPr/>
        </p:nvGraphicFramePr>
        <p:xfrm>
          <a:off x="2663825" y="4356100"/>
          <a:ext cx="7710488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13280" imgH="1054080" progId="Equation.2">
                  <p:embed/>
                </p:oleObj>
              </mc:Choice>
              <mc:Fallback>
                <p:oleObj name="Equation" r:id="rId4" imgW="6713280" imgH="1054080" progId="Equation.2">
                  <p:embed/>
                  <p:pic>
                    <p:nvPicPr>
                      <p:cNvPr id="1741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453008B-941C-4834-7161-384CC3C0FBB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4356100"/>
                        <a:ext cx="7710488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>
            <a:extLst>
              <a:ext uri="{FF2B5EF4-FFF2-40B4-BE49-F238E27FC236}">
                <a16:creationId xmlns:a16="http://schemas.microsoft.com/office/drawing/2014/main" id="{7E8E06AA-F6DD-6AD1-24F0-838AE9F6A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189" y="2058989"/>
            <a:ext cx="58642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Initial Oxidation Reaction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85A10F39-4E01-F074-1BDA-5CC8E3504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9" y="3887789"/>
            <a:ext cx="58642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Secondary Oxidation Reaction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FA960E82-853A-0C80-60B2-3B82DAA05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7389" y="5335589"/>
            <a:ext cx="1063625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i="1">
                <a:latin typeface="Times New Roman" panose="02020603050405020304" pitchFamily="18" charset="0"/>
              </a:rPr>
              <a:t>Rust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1035</TotalTime>
  <Words>794</Words>
  <Application>Microsoft Office PowerPoint</Application>
  <PresentationFormat>Широкоэкранный</PresentationFormat>
  <Paragraphs>140</Paragraphs>
  <Slides>26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Monotype Sorts</vt:lpstr>
      <vt:lpstr>Times New Roman</vt:lpstr>
      <vt:lpstr>Wingdings</vt:lpstr>
      <vt:lpstr>Тема Office</vt:lpstr>
      <vt:lpstr>Equation</vt:lpstr>
      <vt:lpstr>Corrosion and passivation</vt:lpstr>
      <vt:lpstr>Metal Corrosion</vt:lpstr>
      <vt:lpstr>Oxidation - Reduction Reduction</vt:lpstr>
      <vt:lpstr>Corrosion Mechanism</vt:lpstr>
      <vt:lpstr>Slides on Impact of Corrosion</vt:lpstr>
      <vt:lpstr>Basics of Corrosion</vt:lpstr>
      <vt:lpstr>Презентация PowerPoint</vt:lpstr>
      <vt:lpstr>Презентация PowerPoint</vt:lpstr>
      <vt:lpstr>Steel Corrosion</vt:lpstr>
      <vt:lpstr>Презентация PowerPoint</vt:lpstr>
      <vt:lpstr>Corrosion potential calculation</vt:lpstr>
      <vt:lpstr>Acceleration of Corrosion</vt:lpstr>
      <vt:lpstr>Passivation</vt:lpstr>
      <vt:lpstr>Forms of Corrosion</vt:lpstr>
      <vt:lpstr>Forms of Corrosion</vt:lpstr>
      <vt:lpstr>Forms of Corrosion</vt:lpstr>
      <vt:lpstr>Forms of Corrosion</vt:lpstr>
      <vt:lpstr>Forms of Corrosion</vt:lpstr>
      <vt:lpstr>Forms of Corrosion</vt:lpstr>
      <vt:lpstr>Reinforcement Corrosion</vt:lpstr>
      <vt:lpstr>Corrosion Products</vt:lpstr>
      <vt:lpstr>Corrosion of Metals in Concrete Reinforcing Steel &amp; Prestressing Steel</vt:lpstr>
      <vt:lpstr>Презентация PowerPoint</vt:lpstr>
      <vt:lpstr>Avoiding Corrosive Situations</vt:lpstr>
      <vt:lpstr>Examples of Corrosion in CE</vt:lpstr>
      <vt:lpstr>Corrosion Prevention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2023-11-08T10:23:13Z</dcterms:modified>
</cp:coreProperties>
</file>